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bas Neue Bold" panose="020B0604020202020204" charset="0"/>
      <p:regular r:id="rId17"/>
    </p:embeddedFont>
    <p:embeddedFont>
      <p:font typeface="Intro Rust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942" y="1157577"/>
            <a:ext cx="8512116" cy="7971845"/>
          </a:xfrm>
          <a:custGeom>
            <a:avLst/>
            <a:gdLst/>
            <a:ahLst/>
            <a:cxnLst/>
            <a:rect l="l" t="t" r="r" b="b"/>
            <a:pathLst>
              <a:path w="8512116" h="7971845">
                <a:moveTo>
                  <a:pt x="0" y="0"/>
                </a:moveTo>
                <a:lnTo>
                  <a:pt x="8512116" y="0"/>
                </a:lnTo>
                <a:lnTo>
                  <a:pt x="8512116" y="7971845"/>
                </a:lnTo>
                <a:lnTo>
                  <a:pt x="0" y="797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" r="-1162"/>
            </a:stretch>
          </a:blipFill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7195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254436" y="1375047"/>
            <a:ext cx="172939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436" y="1375047"/>
            <a:ext cx="10446312" cy="8617242"/>
          </a:xfrm>
          <a:custGeom>
            <a:avLst/>
            <a:gdLst/>
            <a:ahLst/>
            <a:cxnLst/>
            <a:rect l="l" t="t" r="r" b="b"/>
            <a:pathLst>
              <a:path w="10446312" h="8617242">
                <a:moveTo>
                  <a:pt x="0" y="0"/>
                </a:moveTo>
                <a:lnTo>
                  <a:pt x="10446312" y="0"/>
                </a:lnTo>
                <a:lnTo>
                  <a:pt x="10446312" y="8617242"/>
                </a:lnTo>
                <a:lnTo>
                  <a:pt x="0" y="861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7" t="-752" r="-5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592019" y="-1439"/>
            <a:ext cx="9103961" cy="13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0"/>
              </a:lnSpc>
              <a:spcBef>
                <a:spcPct val="0"/>
              </a:spcBef>
            </a:pPr>
            <a:r>
              <a:rPr lang="en-US" sz="7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DEI CASI D’USO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022" y="1618121"/>
            <a:ext cx="6174145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96" lvl="1">
              <a:lnSpc>
                <a:spcPts val="4159"/>
              </a:lnSpc>
            </a:pPr>
            <a:r>
              <a:rPr lang="it-IT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Descrizione delle funzioni e dei servizi offerti dal sistema, con gli </a:t>
            </a:r>
            <a:r>
              <a:rPr lang="en-US" sz="28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attori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u="sng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Gestore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8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Banca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7386" y="1310464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450096" y="1605175"/>
            <a:ext cx="878961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933831" y="425834"/>
            <a:ext cx="6908989" cy="9435332"/>
          </a:xfrm>
          <a:custGeom>
            <a:avLst/>
            <a:gdLst/>
            <a:ahLst/>
            <a:cxnLst/>
            <a:rect l="l" t="t" r="r" b="b"/>
            <a:pathLst>
              <a:path w="6249985" h="9040991">
                <a:moveTo>
                  <a:pt x="0" y="0"/>
                </a:moveTo>
                <a:lnTo>
                  <a:pt x="6249985" y="0"/>
                </a:lnTo>
                <a:lnTo>
                  <a:pt x="6249985" y="9040990"/>
                </a:lnTo>
                <a:lnTo>
                  <a:pt x="0" y="904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7" b="-308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160326" y="179910"/>
            <a:ext cx="7369149" cy="11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70"/>
              </a:lnSpc>
              <a:spcBef>
                <a:spcPct val="0"/>
              </a:spcBef>
            </a:pPr>
            <a:r>
              <a:rPr lang="en-US" sz="7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DI SEQUENZA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635" y="1899885"/>
            <a:ext cx="8328533" cy="155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flusso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porta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alla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visualizzazione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813" y="10612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203779" y="1355997"/>
            <a:ext cx="1643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03779" y="1721792"/>
            <a:ext cx="8288373" cy="7889781"/>
          </a:xfrm>
          <a:custGeom>
            <a:avLst/>
            <a:gdLst/>
            <a:ahLst/>
            <a:cxnLst/>
            <a:rect l="l" t="t" r="r" b="b"/>
            <a:pathLst>
              <a:path w="8288373" h="7889781">
                <a:moveTo>
                  <a:pt x="0" y="0"/>
                </a:moveTo>
                <a:lnTo>
                  <a:pt x="8288373" y="0"/>
                </a:lnTo>
                <a:lnTo>
                  <a:pt x="8288373" y="7889780"/>
                </a:lnTo>
                <a:lnTo>
                  <a:pt x="0" y="788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" r="-1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775165" y="-217982"/>
            <a:ext cx="9433974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DIAGRAMMA DELLE CLASSI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6810" y="1645592"/>
            <a:ext cx="6900412" cy="154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02" lvl="1" algn="l">
              <a:lnSpc>
                <a:spcPts val="4070"/>
              </a:lnSpc>
            </a:pP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Struttura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legami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delle </a:t>
            </a:r>
            <a:r>
              <a:rPr lang="en-US" sz="29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entità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Utente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7" u="sng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907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r>
              <a:rPr lang="en-US" sz="29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21148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50619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231131" y="-44920"/>
            <a:ext cx="9825737" cy="1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0"/>
              </a:lnSpc>
              <a:spcBef>
                <a:spcPct val="0"/>
              </a:spcBef>
            </a:pPr>
            <a:r>
              <a:rPr lang="en-US" sz="89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STIMA DEI COSTI (COCOMO)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2331" y="1800908"/>
            <a:ext cx="14298292" cy="4866592"/>
            <a:chOff x="0" y="0"/>
            <a:chExt cx="3765805" cy="13971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65805" cy="1397126"/>
            </a:xfrm>
            <a:custGeom>
              <a:avLst/>
              <a:gdLst/>
              <a:ahLst/>
              <a:cxnLst/>
              <a:rect l="l" t="t" r="r" b="b"/>
              <a:pathLst>
                <a:path w="3765805" h="1397126">
                  <a:moveTo>
                    <a:pt x="0" y="0"/>
                  </a:moveTo>
                  <a:lnTo>
                    <a:pt x="3765805" y="0"/>
                  </a:lnTo>
                  <a:lnTo>
                    <a:pt x="3765805" y="1397126"/>
                  </a:lnTo>
                  <a:lnTo>
                    <a:pt x="0" y="1397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765805" cy="146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9238" y="4318094"/>
            <a:ext cx="9525" cy="92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35656" y="1844966"/>
            <a:ext cx="13485139" cy="28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2.4 (Progetto semplice e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piccole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dimensioni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1.05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2.5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0.38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KLOC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1 (=&gt; 1000 -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Numero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massimo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utilizzabili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299044"/>
            <a:ext cx="9525" cy="150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35656" y="4854667"/>
            <a:ext cx="11435827" cy="16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Effort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a x (KLOC)^b = 2.4 x (1)^1.05 = 2.4 PM (</a:t>
            </a:r>
            <a:r>
              <a:rPr lang="en-US" sz="32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Persone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/Mese)</a:t>
            </a:r>
          </a:p>
          <a:p>
            <a:pPr algn="l">
              <a:lnSpc>
                <a:spcPts val="4490"/>
              </a:lnSpc>
              <a:spcBef>
                <a:spcPct val="0"/>
              </a:spcBef>
            </a:pP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sz="3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 x (Effort)^d = 2.5 x (2.4)^0.38 = 3.5 M (Mesi)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3781" y="108033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AutoShape 3"/>
          <p:cNvSpPr/>
          <p:nvPr/>
        </p:nvSpPr>
        <p:spPr>
          <a:xfrm flipV="1">
            <a:off x="425290" y="1375047"/>
            <a:ext cx="172284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Box 4"/>
          <p:cNvSpPr txBox="1"/>
          <p:nvPr/>
        </p:nvSpPr>
        <p:spPr>
          <a:xfrm>
            <a:off x="3225893" y="-198932"/>
            <a:ext cx="11826688" cy="15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CONCLUSIONI E SVILUPPI FUTURI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346985"/>
            <a:ext cx="9525" cy="59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" name="TextBox 6"/>
          <p:cNvSpPr txBox="1"/>
          <p:nvPr/>
        </p:nvSpPr>
        <p:spPr>
          <a:xfrm>
            <a:off x="415764" y="1805108"/>
            <a:ext cx="17446946" cy="37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it-IT" sz="2607" b="1" u="sng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riscontrati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svolto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senza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particolari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problematiche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legate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ritardi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consegna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mancate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conoscenze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materia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Le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uniche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legate alla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data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poca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esperienza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nell’utilizzo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linguaggi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programmazione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della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stessa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Unity.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difficoltà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insorta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riguardato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codice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legata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telecamera per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mostrare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dall’alto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volta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selezionato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scelto</a:t>
            </a: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Miglioramenti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7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futuri</a:t>
            </a:r>
            <a:r>
              <a:rPr lang="en-US" sz="2607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290" y="5557756"/>
            <a:ext cx="17228492" cy="44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principale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compiere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successiva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rappresentazione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verosimile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realistico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poiché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prodotto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è solo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esempio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far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visivamente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nostra idea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progetto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Un’altra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può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movimento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fluido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dell’auto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vista del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parcheggio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chiara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 </a:t>
            </a:r>
          </a:p>
          <a:p>
            <a:pPr algn="l">
              <a:lnSpc>
                <a:spcPts val="3660"/>
              </a:lnSpc>
            </a:pP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60"/>
              </a:lnSpc>
            </a:pP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Inoltre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per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semplice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coerente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potrebbe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tutto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Unity,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andando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rimuovere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l’app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“container” e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permettendo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all’utente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utilizzare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piattaforma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più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velocemente</a:t>
            </a:r>
            <a:r>
              <a:rPr lang="en-US" sz="26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219"/>
              </a:lnSpc>
              <a:spcBef>
                <a:spcPct val="0"/>
              </a:spcBef>
            </a:pPr>
            <a:endParaRPr lang="en-US" sz="261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7438740" y="73398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9" y="0"/>
                </a:lnTo>
                <a:lnTo>
                  <a:pt x="436909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 flipV="1">
            <a:off x="1028700" y="1028700"/>
            <a:ext cx="164100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3050774" y="8110218"/>
            <a:ext cx="12186453" cy="0"/>
          </a:xfrm>
          <a:prstGeom prst="line">
            <a:avLst/>
          </a:prstGeom>
          <a:ln w="19050" cap="flat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500">
                    <a:alpha val="18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76792" y="1760165"/>
            <a:ext cx="11713855" cy="67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78"/>
              </a:lnSpc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GRAZIE PER</a:t>
            </a:r>
          </a:p>
          <a:p>
            <a:pPr algn="ctr">
              <a:lnSpc>
                <a:spcPts val="26978"/>
              </a:lnSpc>
              <a:spcBef>
                <a:spcPct val="0"/>
              </a:spcBef>
            </a:pPr>
            <a:r>
              <a:rPr lang="en-US" sz="19270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L’ATTENZIONE!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Freeform 3"/>
          <p:cNvSpPr/>
          <p:nvPr/>
        </p:nvSpPr>
        <p:spPr>
          <a:xfrm>
            <a:off x="15302598" y="6328780"/>
            <a:ext cx="2474539" cy="3338333"/>
          </a:xfrm>
          <a:custGeom>
            <a:avLst/>
            <a:gdLst/>
            <a:ahLst/>
            <a:cxnLst/>
            <a:rect l="l" t="t" r="r" b="b"/>
            <a:pathLst>
              <a:path w="2474539" h="3338333">
                <a:moveTo>
                  <a:pt x="0" y="0"/>
                </a:moveTo>
                <a:lnTo>
                  <a:pt x="2474539" y="0"/>
                </a:lnTo>
                <a:lnTo>
                  <a:pt x="2474539" y="3338332"/>
                </a:lnTo>
                <a:lnTo>
                  <a:pt x="0" y="333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4" name="AutoShape 4"/>
          <p:cNvSpPr/>
          <p:nvPr/>
        </p:nvSpPr>
        <p:spPr>
          <a:xfrm>
            <a:off x="1993211" y="2578554"/>
            <a:ext cx="1430157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5" name="TextBox 5"/>
          <p:cNvSpPr txBox="1"/>
          <p:nvPr/>
        </p:nvSpPr>
        <p:spPr>
          <a:xfrm>
            <a:off x="2603610" y="455435"/>
            <a:ext cx="13090612" cy="181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il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futuro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del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parcheggio</a:t>
            </a:r>
            <a:r>
              <a:rPr lang="en-US" sz="5200" dirty="0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 </a:t>
            </a:r>
            <a:r>
              <a:rPr lang="en-US" sz="5200" dirty="0" err="1">
                <a:solidFill>
                  <a:srgbClr val="FFF500"/>
                </a:solidFill>
                <a:latin typeface="Intro Rust"/>
                <a:ea typeface="Intro Rust"/>
                <a:cs typeface="Intro Rust"/>
                <a:sym typeface="Intro Rust"/>
              </a:rPr>
              <a:t>autonomo</a:t>
            </a:r>
            <a:endParaRPr lang="en-US" sz="5200" dirty="0">
              <a:solidFill>
                <a:srgbClr val="FFF500"/>
              </a:solidFill>
              <a:latin typeface="Intro Rust"/>
              <a:ea typeface="Intro Rust"/>
              <a:cs typeface="Intro Rust"/>
              <a:sym typeface="Intro Rus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5279" y="3146900"/>
            <a:ext cx="13864027" cy="43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Progetto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EasyParking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rappresenta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un’applicazione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occupa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gestire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prenotazioni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il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parcheggio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un locale in modo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efficiente</a:t>
            </a:r>
            <a:r>
              <a:rPr lang="en-US" sz="3314" u="sng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u="sng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sicuro</a:t>
            </a:r>
            <a:r>
              <a:rPr lang="en-US" sz="3314" u="sng" dirty="0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4639"/>
              </a:lnSpc>
            </a:pPr>
            <a:endParaRPr lang="en-US" sz="3314" u="sng" dirty="0">
              <a:solidFill>
                <a:srgbClr val="FFF5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715529" lvl="1" indent="-357764" algn="l">
              <a:lnSpc>
                <a:spcPts val="4639"/>
              </a:lnSpc>
              <a:buFont typeface="Arial"/>
              <a:buChar char="•"/>
            </a:pPr>
            <a:r>
              <a:rPr lang="en-US" sz="331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di </a:t>
            </a:r>
            <a:r>
              <a:rPr lang="en-US" sz="331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gruppo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composto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Fabio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Cofano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331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Francesco Flore</a:t>
            </a:r>
            <a:r>
              <a:rPr lang="en-US" sz="331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</a:t>
            </a:r>
          </a:p>
          <a:p>
            <a:pPr algn="ctr">
              <a:lnSpc>
                <a:spcPts val="7291"/>
              </a:lnSpc>
              <a:spcBef>
                <a:spcPct val="0"/>
              </a:spcBef>
            </a:pPr>
            <a:endParaRPr lang="en-US" sz="331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9807" y="139397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348249" y="1688684"/>
            <a:ext cx="1711155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610098" y="40252"/>
            <a:ext cx="6587859" cy="145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36"/>
              </a:lnSpc>
              <a:spcBef>
                <a:spcPct val="0"/>
              </a:spcBef>
            </a:pPr>
            <a:r>
              <a:rPr lang="en-US" sz="9311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 NOSTRI OBIETTIVI</a:t>
            </a:r>
          </a:p>
        </p:txBody>
      </p:sp>
      <p:sp>
        <p:nvSpPr>
          <p:cNvPr id="5" name="Freeform 5"/>
          <p:cNvSpPr/>
          <p:nvPr/>
        </p:nvSpPr>
        <p:spPr>
          <a:xfrm>
            <a:off x="3720645" y="4140240"/>
            <a:ext cx="3670756" cy="3419824"/>
          </a:xfrm>
          <a:custGeom>
            <a:avLst/>
            <a:gdLst/>
            <a:ahLst/>
            <a:cxnLst/>
            <a:rect l="l" t="t" r="r" b="b"/>
            <a:pathLst>
              <a:path w="3670756" h="3419824">
                <a:moveTo>
                  <a:pt x="0" y="0"/>
                </a:moveTo>
                <a:lnTo>
                  <a:pt x="3670756" y="0"/>
                </a:lnTo>
                <a:lnTo>
                  <a:pt x="3670756" y="3419824"/>
                </a:lnTo>
                <a:lnTo>
                  <a:pt x="0" y="341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r="-1170" b="-791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896600" y="6049403"/>
            <a:ext cx="6563207" cy="3589898"/>
          </a:xfrm>
          <a:custGeom>
            <a:avLst/>
            <a:gdLst/>
            <a:ahLst/>
            <a:cxnLst/>
            <a:rect l="l" t="t" r="r" b="b"/>
            <a:pathLst>
              <a:path w="7147255" h="3805181">
                <a:moveTo>
                  <a:pt x="0" y="0"/>
                </a:moveTo>
                <a:lnTo>
                  <a:pt x="7147255" y="0"/>
                </a:lnTo>
                <a:lnTo>
                  <a:pt x="7147255" y="3805181"/>
                </a:lnTo>
                <a:lnTo>
                  <a:pt x="0" y="380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372" b="-514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1907194"/>
            <a:ext cx="8115300" cy="19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1.Riduzione Lavoro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Illegale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Rimozione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“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parcheggiatori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abusivi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”, figure designate in modo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illecito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gestori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da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organizzazioni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criminali</a:t>
            </a:r>
            <a:endParaRPr lang="en-US" sz="26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12552" y="3643811"/>
            <a:ext cx="6728294" cy="19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Localizzazione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Parcheggio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dell'auto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"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smarrita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" (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utenti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dimenticano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posizione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proprio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veicolo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25" y="8056384"/>
            <a:ext cx="7855431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3.Efficienza </a:t>
            </a:r>
            <a:r>
              <a:rPr lang="en-US" sz="26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Operativa</a:t>
            </a: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Eliminazione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della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confusione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ritardi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all'ingresso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all’uscita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locali</a:t>
            </a:r>
            <a:r>
              <a:rPr lang="en-US" sz="26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827645" y="1782810"/>
            <a:ext cx="8517410" cy="2173075"/>
          </a:xfrm>
          <a:custGeom>
            <a:avLst/>
            <a:gdLst/>
            <a:ahLst/>
            <a:cxnLst/>
            <a:rect l="l" t="t" r="r" b="b"/>
            <a:pathLst>
              <a:path w="2243269" h="417075">
                <a:moveTo>
                  <a:pt x="0" y="0"/>
                </a:moveTo>
                <a:lnTo>
                  <a:pt x="2243269" y="0"/>
                </a:lnTo>
                <a:lnTo>
                  <a:pt x="2243269" y="417075"/>
                </a:lnTo>
                <a:lnTo>
                  <a:pt x="0" y="4170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500"/>
            </a:solidFill>
            <a:prstDash val="lgDash"/>
            <a:miter/>
          </a:ln>
        </p:spPr>
        <p:txBody>
          <a:bodyPr/>
          <a:lstStyle/>
          <a:p>
            <a:endParaRPr lang="it-IT" dirty="0"/>
          </a:p>
        </p:txBody>
      </p:sp>
      <p:grpSp>
        <p:nvGrpSpPr>
          <p:cNvPr id="13" name="Group 13"/>
          <p:cNvGrpSpPr/>
          <p:nvPr/>
        </p:nvGrpSpPr>
        <p:grpSpPr>
          <a:xfrm>
            <a:off x="9829800" y="3539223"/>
            <a:ext cx="6927319" cy="2224687"/>
            <a:chOff x="0" y="0"/>
            <a:chExt cx="1910369" cy="585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0369" cy="585926"/>
            </a:xfrm>
            <a:custGeom>
              <a:avLst/>
              <a:gdLst/>
              <a:ahLst/>
              <a:cxnLst/>
              <a:rect l="l" t="t" r="r" b="b"/>
              <a:pathLst>
                <a:path w="1910369" h="585926">
                  <a:moveTo>
                    <a:pt x="0" y="0"/>
                  </a:moveTo>
                  <a:lnTo>
                    <a:pt x="1910369" y="0"/>
                  </a:lnTo>
                  <a:lnTo>
                    <a:pt x="1910369" y="585926"/>
                  </a:lnTo>
                  <a:lnTo>
                    <a:pt x="0" y="58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910369" cy="65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579" y="7585874"/>
            <a:ext cx="8872221" cy="2024884"/>
            <a:chOff x="0" y="-66675"/>
            <a:chExt cx="2336717" cy="498300"/>
          </a:xfrm>
        </p:grpSpPr>
        <p:sp>
          <p:nvSpPr>
            <p:cNvPr id="17" name="Freeform 17"/>
            <p:cNvSpPr/>
            <p:nvPr/>
          </p:nvSpPr>
          <p:spPr>
            <a:xfrm>
              <a:off x="93448" y="3149"/>
              <a:ext cx="2243269" cy="428476"/>
            </a:xfrm>
            <a:custGeom>
              <a:avLst/>
              <a:gdLst/>
              <a:ahLst/>
              <a:cxnLst/>
              <a:rect l="l" t="t" r="r" b="b"/>
              <a:pathLst>
                <a:path w="2243269" h="428476">
                  <a:moveTo>
                    <a:pt x="0" y="0"/>
                  </a:moveTo>
                  <a:lnTo>
                    <a:pt x="2243269" y="0"/>
                  </a:lnTo>
                  <a:lnTo>
                    <a:pt x="2243269" y="428476"/>
                  </a:lnTo>
                  <a:lnTo>
                    <a:pt x="0" y="428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243269" cy="49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06806" y="1314153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08864"/>
            <a:ext cx="1598040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9862647" y="2275613"/>
            <a:ext cx="6701649" cy="6402521"/>
            <a:chOff x="0" y="0"/>
            <a:chExt cx="2831993" cy="1020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1993" cy="1020599"/>
            </a:xfrm>
            <a:custGeom>
              <a:avLst/>
              <a:gdLst/>
              <a:ahLst/>
              <a:cxnLst/>
              <a:rect l="l" t="t" r="r" b="b"/>
              <a:pathLst>
                <a:path w="2831993" h="1020599">
                  <a:moveTo>
                    <a:pt x="0" y="0"/>
                  </a:moveTo>
                  <a:lnTo>
                    <a:pt x="2831993" y="0"/>
                  </a:lnTo>
                  <a:lnTo>
                    <a:pt x="2831993" y="1020599"/>
                  </a:lnTo>
                  <a:lnTo>
                    <a:pt x="0" y="102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31993" cy="10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30279" y="2683334"/>
            <a:ext cx="1108167" cy="1222805"/>
          </a:xfrm>
          <a:custGeom>
            <a:avLst/>
            <a:gdLst/>
            <a:ahLst/>
            <a:cxnLst/>
            <a:rect l="l" t="t" r="r" b="b"/>
            <a:pathLst>
              <a:path w="1108167" h="1222805">
                <a:moveTo>
                  <a:pt x="0" y="0"/>
                </a:moveTo>
                <a:lnTo>
                  <a:pt x="1108166" y="0"/>
                </a:lnTo>
                <a:lnTo>
                  <a:pt x="1108166" y="1222805"/>
                </a:lnTo>
                <a:lnTo>
                  <a:pt x="0" y="12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30279" y="4698338"/>
            <a:ext cx="1083782" cy="1115863"/>
          </a:xfrm>
          <a:custGeom>
            <a:avLst/>
            <a:gdLst/>
            <a:ahLst/>
            <a:cxnLst/>
            <a:rect l="l" t="t" r="r" b="b"/>
            <a:pathLst>
              <a:path w="1083782" h="1115863">
                <a:moveTo>
                  <a:pt x="0" y="0"/>
                </a:moveTo>
                <a:lnTo>
                  <a:pt x="1083781" y="0"/>
                </a:lnTo>
                <a:lnTo>
                  <a:pt x="1083781" y="1115862"/>
                </a:lnTo>
                <a:lnTo>
                  <a:pt x="0" y="111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048925" y="4002213"/>
            <a:ext cx="3497040" cy="4293883"/>
          </a:xfrm>
          <a:custGeom>
            <a:avLst/>
            <a:gdLst/>
            <a:ahLst/>
            <a:cxnLst/>
            <a:rect l="l" t="t" r="r" b="b"/>
            <a:pathLst>
              <a:path w="3497040" h="4293883">
                <a:moveTo>
                  <a:pt x="0" y="0"/>
                </a:moveTo>
                <a:lnTo>
                  <a:pt x="3497040" y="0"/>
                </a:lnTo>
                <a:lnTo>
                  <a:pt x="3497040" y="4293883"/>
                </a:lnTo>
                <a:lnTo>
                  <a:pt x="0" y="4293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53" r="-147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411957" y="309945"/>
            <a:ext cx="12744061" cy="1004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0"/>
              </a:lnSpc>
              <a:spcBef>
                <a:spcPct val="0"/>
              </a:spcBef>
            </a:pP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USER JOURNEY: UN'ESPERIENZA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rapida</a:t>
            </a:r>
            <a:r>
              <a:rPr lang="en-US" sz="64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ed </a:t>
            </a:r>
            <a:r>
              <a:rPr lang="en-US" sz="6407" b="1" dirty="0" err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efficace</a:t>
            </a:r>
            <a:endParaRPr lang="en-US" sz="6407" b="1" dirty="0">
              <a:solidFill>
                <a:srgbClr val="FFF5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4244" y="2196924"/>
            <a:ext cx="2411291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5843" y="2588084"/>
            <a:ext cx="6257871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u="sng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Tutto ciò che ti serve a portata di click</a:t>
            </a:r>
            <a:r>
              <a:rPr lang="en-US" sz="3299">
                <a:solidFill>
                  <a:srgbClr val="FFF500"/>
                </a:solidFill>
                <a:latin typeface="Poppins Light"/>
                <a:ea typeface="Poppins Light"/>
                <a:cs typeface="Poppins Light"/>
                <a:sym typeface="Poppins 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08430"/>
            <a:ext cx="7755288" cy="685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 Login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Accesso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credenziali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Ricerca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Intelligente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località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della data e degli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orari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arrivo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uscita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Posto: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esclusivamente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disponibili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quella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e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quel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slot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Protetta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Pagamento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tramite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gateway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esterni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(es. PayPal) con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conferma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immediata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dati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della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prenotazione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55971" lvl="1" indent="-277986" algn="l">
              <a:lnSpc>
                <a:spcPts val="3605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Navigazione</a:t>
            </a:r>
            <a:r>
              <a:rPr lang="en-US" sz="257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Attivazione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virtuale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il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raggiungimento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57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posto</a:t>
            </a:r>
            <a:r>
              <a:rPr lang="en-US" sz="257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7280" y="1482709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2"/>
                </a:lnTo>
                <a:lnTo>
                  <a:pt x="0" y="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28700" y="1777420"/>
            <a:ext cx="1630381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2558020"/>
            <a:ext cx="7079533" cy="477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 3D: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Un'auto virtuale guida l'utente dall'ingresso del locale al posto assegnato.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Supporto per uscita: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Ottimizzazione del tragitto verso l'uscita al termine della permanenza.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Tecnologia: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Utilizzo di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Unity (C#)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6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NavMesh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percorsi fluidi e senza lag.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144462"/>
            <a:ext cx="7429500" cy="5275316"/>
            <a:chOff x="0" y="0"/>
            <a:chExt cx="2221653" cy="138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1653" cy="1389384"/>
            </a:xfrm>
            <a:custGeom>
              <a:avLst/>
              <a:gdLst/>
              <a:ahLst/>
              <a:cxnLst/>
              <a:rect l="l" t="t" r="r" b="b"/>
              <a:pathLst>
                <a:path w="2221653" h="1389384">
                  <a:moveTo>
                    <a:pt x="0" y="0"/>
                  </a:moveTo>
                  <a:lnTo>
                    <a:pt x="2221653" y="0"/>
                  </a:lnTo>
                  <a:lnTo>
                    <a:pt x="2221653" y="1389384"/>
                  </a:lnTo>
                  <a:lnTo>
                    <a:pt x="0" y="138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21653" cy="145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33769" y="2187080"/>
            <a:ext cx="5473622" cy="2794100"/>
          </a:xfrm>
          <a:custGeom>
            <a:avLst/>
            <a:gdLst/>
            <a:ahLst/>
            <a:cxnLst/>
            <a:rect l="l" t="t" r="r" b="b"/>
            <a:pathLst>
              <a:path w="5473622" h="2794100">
                <a:moveTo>
                  <a:pt x="0" y="0"/>
                </a:moveTo>
                <a:lnTo>
                  <a:pt x="5473622" y="0"/>
                </a:lnTo>
                <a:lnTo>
                  <a:pt x="5473622" y="2794100"/>
                </a:lnTo>
                <a:lnTo>
                  <a:pt x="0" y="279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230" t="-112623" r="-98442" b="-1157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285969" y="5581255"/>
            <a:ext cx="6973331" cy="3846511"/>
          </a:xfrm>
          <a:custGeom>
            <a:avLst/>
            <a:gdLst/>
            <a:ahLst/>
            <a:cxnLst/>
            <a:rect l="l" t="t" r="r" b="b"/>
            <a:pathLst>
              <a:path w="6973331" h="3846511">
                <a:moveTo>
                  <a:pt x="0" y="0"/>
                </a:moveTo>
                <a:lnTo>
                  <a:pt x="6973331" y="0"/>
                </a:lnTo>
                <a:lnTo>
                  <a:pt x="6973331" y="3846512"/>
                </a:lnTo>
                <a:lnTo>
                  <a:pt x="0" y="38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87" r="-2695" b="-30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035800" y="90595"/>
            <a:ext cx="14216400" cy="136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90"/>
              </a:lnSpc>
              <a:spcBef>
                <a:spcPct val="0"/>
              </a:spcBef>
            </a:pPr>
            <a:r>
              <a:rPr lang="en-US" sz="87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VISUALIZZAZIONE VIRTUALE DEL PERCORSO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69" b="1951"/>
          <a:stretch>
            <a:fillRect/>
          </a:stretch>
        </p:blipFill>
        <p:spPr>
          <a:xfrm>
            <a:off x="1169071" y="853595"/>
            <a:ext cx="15949858" cy="840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3763" y="1808722"/>
            <a:ext cx="12980474" cy="8321487"/>
            <a:chOff x="0" y="-66675"/>
            <a:chExt cx="3418726" cy="2100637"/>
          </a:xfrm>
        </p:grpSpPr>
        <p:sp>
          <p:nvSpPr>
            <p:cNvPr id="3" name="Freeform 3"/>
            <p:cNvSpPr/>
            <p:nvPr/>
          </p:nvSpPr>
          <p:spPr>
            <a:xfrm>
              <a:off x="0" y="-14423"/>
              <a:ext cx="3418726" cy="2033962"/>
            </a:xfrm>
            <a:custGeom>
              <a:avLst/>
              <a:gdLst/>
              <a:ahLst/>
              <a:cxnLst/>
              <a:rect l="l" t="t" r="r" b="b"/>
              <a:pathLst>
                <a:path w="3418726" h="2033962">
                  <a:moveTo>
                    <a:pt x="0" y="0"/>
                  </a:moveTo>
                  <a:lnTo>
                    <a:pt x="3418726" y="0"/>
                  </a:lnTo>
                  <a:lnTo>
                    <a:pt x="3418726" y="2033962"/>
                  </a:lnTo>
                  <a:lnTo>
                    <a:pt x="0" y="20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500"/>
              </a:solidFill>
              <a:prstDash val="lgDash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18726" cy="210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1525917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028700" y="1820628"/>
            <a:ext cx="1614985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607280" y="223817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85640" y="3550204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6"/>
                </a:lnTo>
                <a:lnTo>
                  <a:pt x="0" y="62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620246" y="140172"/>
            <a:ext cx="11047508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REQUISITI DI SISTEMA (FURPS+)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8114" y="2165799"/>
            <a:ext cx="11086662" cy="787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Funzionalità (F)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Autenticazione, gestione prenotazioni (CRUD) e modello 3D del percorso.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Usabilità (U):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Interfaccia intuitiva ; prevenzione errori su date passate o posti non disponibili.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Affidabilità (R):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Prevenzione doppie prenotazioni e gestione dei crash del gateway di pagamento.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Prestazioni (P):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Risposta agli input immediata e caricamento disponibilità posti in meno di 5 secondi. Il percorso riprodotto su Unity deve essere fluido e privo di lag.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Supportabilità (S):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Architettura containerizzata per garantire il funzionamento identico in ogni ambiente.  L'architettura deve permettere di modificare facilmente la mappa del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parcheggio e configurare giorni di chiusura, festività e orari di apertura tramite un pannello di controllo, senza dover riscrivere il codice.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587014" y="7719547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59"/>
                </a:lnTo>
                <a:lnTo>
                  <a:pt x="0" y="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585640" y="4830220"/>
            <a:ext cx="178854" cy="626559"/>
          </a:xfrm>
          <a:custGeom>
            <a:avLst/>
            <a:gdLst/>
            <a:ahLst/>
            <a:cxnLst/>
            <a:rect l="l" t="t" r="r" b="b"/>
            <a:pathLst>
              <a:path w="178854" h="626559">
                <a:moveTo>
                  <a:pt x="0" y="0"/>
                </a:moveTo>
                <a:lnTo>
                  <a:pt x="178854" y="0"/>
                </a:lnTo>
                <a:lnTo>
                  <a:pt x="178854" y="626560"/>
                </a:lnTo>
                <a:lnTo>
                  <a:pt x="0" y="62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3587014" y="6114005"/>
            <a:ext cx="177480" cy="621746"/>
          </a:xfrm>
          <a:custGeom>
            <a:avLst/>
            <a:gdLst/>
            <a:ahLst/>
            <a:cxnLst/>
            <a:rect l="l" t="t" r="r" b="b"/>
            <a:pathLst>
              <a:path w="177480" h="621746">
                <a:moveTo>
                  <a:pt x="0" y="0"/>
                </a:moveTo>
                <a:lnTo>
                  <a:pt x="177480" y="0"/>
                </a:lnTo>
                <a:lnTo>
                  <a:pt x="177480" y="621745"/>
                </a:lnTo>
                <a:lnTo>
                  <a:pt x="0" y="621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400648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1028700" y="1695358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20934" y="0"/>
            <a:ext cx="10446132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90"/>
              </a:lnSpc>
              <a:spcBef>
                <a:spcPct val="0"/>
              </a:spcBef>
            </a:pPr>
            <a:r>
              <a:rPr lang="en-US" sz="9207" b="1" dirty="0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SCELTA DELLE TECNOLOGIE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10233" y="2324100"/>
            <a:ext cx="11267534" cy="700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34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Architetturale</a:t>
            </a: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Microservizi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approccio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"Unity as a Library"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UaaL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87"/>
              </a:lnSpc>
            </a:pPr>
            <a:r>
              <a:rPr lang="en-US" sz="2634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 Tecnologico:</a:t>
            </a:r>
          </a:p>
          <a:p>
            <a:pPr algn="just">
              <a:lnSpc>
                <a:spcPts val="3687"/>
              </a:lnSpc>
            </a:pPr>
            <a:endParaRPr lang="en-US" sz="2634" b="1" u="sng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Flutter 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(App container cross-platform).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Node.js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richieste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I/O).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 PostgreSQL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Transazioni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sicure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Motore</a:t>
            </a: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3D: Unity con C#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(Sistema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NavMesh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percorsi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719" lvl="1" indent="-284360" algn="just">
              <a:lnSpc>
                <a:spcPts val="3687"/>
              </a:lnSpc>
              <a:buFont typeface="Arial"/>
              <a:buChar char="•"/>
            </a:pPr>
            <a:r>
              <a:rPr lang="en-US" sz="263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Cloud: Google Cloud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(Storage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alleggerire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3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l'app</a:t>
            </a:r>
            <a:r>
              <a:rPr lang="en-US" sz="26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ctr">
              <a:lnSpc>
                <a:spcPts val="3687"/>
              </a:lnSpc>
              <a:spcBef>
                <a:spcPct val="0"/>
              </a:spcBef>
            </a:pPr>
            <a:endParaRPr lang="en-US" sz="263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028700"/>
            <a:ext cx="436908" cy="589421"/>
          </a:xfrm>
          <a:custGeom>
            <a:avLst/>
            <a:gdLst/>
            <a:ahLst/>
            <a:cxnLst/>
            <a:rect l="l" t="t" r="r" b="b"/>
            <a:pathLst>
              <a:path w="436908" h="589421">
                <a:moveTo>
                  <a:pt x="0" y="0"/>
                </a:moveTo>
                <a:lnTo>
                  <a:pt x="436908" y="0"/>
                </a:lnTo>
                <a:lnTo>
                  <a:pt x="436908" y="589421"/>
                </a:lnTo>
                <a:lnTo>
                  <a:pt x="0" y="5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149680" y="1375047"/>
            <a:ext cx="159310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85800" y="2080268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85800" y="1637754"/>
            <a:ext cx="229146" cy="229146"/>
          </a:xfrm>
          <a:custGeom>
            <a:avLst/>
            <a:gdLst/>
            <a:ahLst/>
            <a:cxnLst/>
            <a:rect l="l" t="t" r="r" b="b"/>
            <a:pathLst>
              <a:path w="229146" h="229146">
                <a:moveTo>
                  <a:pt x="0" y="0"/>
                </a:moveTo>
                <a:lnTo>
                  <a:pt x="229147" y="0"/>
                </a:lnTo>
                <a:lnTo>
                  <a:pt x="229147" y="229146"/>
                </a:lnTo>
                <a:lnTo>
                  <a:pt x="0" y="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133600" y="3467100"/>
            <a:ext cx="13708378" cy="6334413"/>
          </a:xfrm>
          <a:custGeom>
            <a:avLst/>
            <a:gdLst/>
            <a:ahLst/>
            <a:cxnLst/>
            <a:rect l="l" t="t" r="r" b="b"/>
            <a:pathLst>
              <a:path w="13708378" h="6334413">
                <a:moveTo>
                  <a:pt x="0" y="0"/>
                </a:moveTo>
                <a:lnTo>
                  <a:pt x="13708378" y="0"/>
                </a:lnTo>
                <a:lnTo>
                  <a:pt x="13708378" y="6334413"/>
                </a:lnTo>
                <a:lnTo>
                  <a:pt x="0" y="633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3708570" y="-194052"/>
            <a:ext cx="10870860" cy="151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0"/>
              </a:lnSpc>
              <a:spcBef>
                <a:spcPct val="0"/>
              </a:spcBef>
            </a:pPr>
            <a:r>
              <a:rPr lang="en-US" sz="8807" b="1">
                <a:solidFill>
                  <a:srgbClr val="FFF5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PIANIFICAZIONE DEL PROGETTO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680" y="1544106"/>
            <a:ext cx="11876156" cy="121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Agile.</a:t>
            </a:r>
          </a:p>
          <a:p>
            <a:pPr algn="just">
              <a:lnSpc>
                <a:spcPts val="3208"/>
              </a:lnSpc>
            </a:pPr>
            <a:r>
              <a:rPr lang="en-US" sz="2600" b="1" u="sng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Pianificazione</a:t>
            </a:r>
            <a:r>
              <a:rPr lang="en-US" sz="26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(Gantt)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Durata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4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settimane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includendo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pianificazione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prototipo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test e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documentazione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finale.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826</Words>
  <Application>Microsoft Office PowerPoint</Application>
  <PresentationFormat>Personalizzato</PresentationFormat>
  <Paragraphs>74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Poppins Bold</vt:lpstr>
      <vt:lpstr>Poppins</vt:lpstr>
      <vt:lpstr>Bebas Neue Bold</vt:lpstr>
      <vt:lpstr>Calibri</vt:lpstr>
      <vt:lpstr>Poppins Light</vt:lpstr>
      <vt:lpstr>Arial</vt:lpstr>
      <vt:lpstr>Intro Rust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Problemi riscontrati Il progetto è stato svolto senza particolari problematiche legate a ritardi di consegna o a mancate conoscenze specifiche in materia. Le uniche difficoltà sono state legate alla creazione del prototipo, data la poca esperienza</dc:title>
  <dc:creator>Utente</dc:creator>
  <cp:lastModifiedBy>COFANO FABIO</cp:lastModifiedBy>
  <cp:revision>6</cp:revision>
  <dcterms:created xsi:type="dcterms:W3CDTF">2006-08-16T00:00:00Z</dcterms:created>
  <dcterms:modified xsi:type="dcterms:W3CDTF">2026-01-04T17:57:35Z</dcterms:modified>
  <dc:identifier>DAG8LlqrbVI</dc:identifier>
</cp:coreProperties>
</file>